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61" r:id="rId3"/>
    <p:sldId id="266" r:id="rId4"/>
    <p:sldId id="262" r:id="rId5"/>
    <p:sldId id="263" r:id="rId6"/>
    <p:sldId id="270" r:id="rId7"/>
    <p:sldId id="264" r:id="rId8"/>
    <p:sldId id="267" r:id="rId9"/>
    <p:sldId id="268" r:id="rId10"/>
    <p:sldId id="269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3300"/>
    <a:srgbClr val="1B5527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151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OE-NE LOGO (Horizontal) 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52400"/>
            <a:ext cx="8723313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381000" y="1546225"/>
            <a:ext cx="8458200" cy="0"/>
          </a:xfrm>
          <a:prstGeom prst="line">
            <a:avLst/>
          </a:prstGeom>
          <a:noFill/>
          <a:ln w="38100">
            <a:solidFill>
              <a:srgbClr val="1B5527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533400" y="1600200"/>
            <a:ext cx="8458200" cy="0"/>
          </a:xfrm>
          <a:prstGeom prst="line">
            <a:avLst/>
          </a:prstGeom>
          <a:noFill/>
          <a:ln w="38100">
            <a:solidFill>
              <a:srgbClr val="E8BB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4572000"/>
            <a:ext cx="76962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648584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Talk Topic</a:t>
            </a:r>
          </a:p>
        </p:txBody>
      </p:sp>
    </p:spTree>
    <p:extLst>
      <p:ext uri="{BB962C8B-B14F-4D97-AF65-F5344CB8AC3E}">
        <p14:creationId xmlns:p14="http://schemas.microsoft.com/office/powerpoint/2010/main" val="699842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38600" cy="4724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724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Talk Topic</a:t>
            </a:r>
          </a:p>
        </p:txBody>
      </p:sp>
    </p:spTree>
    <p:extLst>
      <p:ext uri="{BB962C8B-B14F-4D97-AF65-F5344CB8AC3E}">
        <p14:creationId xmlns:p14="http://schemas.microsoft.com/office/powerpoint/2010/main" val="1076137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Talk Topic</a:t>
            </a:r>
          </a:p>
        </p:txBody>
      </p:sp>
    </p:spTree>
    <p:extLst>
      <p:ext uri="{BB962C8B-B14F-4D97-AF65-F5344CB8AC3E}">
        <p14:creationId xmlns:p14="http://schemas.microsoft.com/office/powerpoint/2010/main" val="1082856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Talk Topic</a:t>
            </a:r>
          </a:p>
        </p:txBody>
      </p:sp>
    </p:spTree>
    <p:extLst>
      <p:ext uri="{BB962C8B-B14F-4D97-AF65-F5344CB8AC3E}">
        <p14:creationId xmlns:p14="http://schemas.microsoft.com/office/powerpoint/2010/main" val="1647319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OE-NE LOGO (Vertital) A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87313"/>
            <a:ext cx="2743200" cy="1512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895600" y="152400"/>
            <a:ext cx="5791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764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381000" y="1470025"/>
            <a:ext cx="8458200" cy="0"/>
          </a:xfrm>
          <a:prstGeom prst="line">
            <a:avLst/>
          </a:prstGeom>
          <a:noFill/>
          <a:ln w="38100">
            <a:solidFill>
              <a:srgbClr val="1B5527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127" name="Line 7"/>
          <p:cNvSpPr>
            <a:spLocks noChangeShapeType="1"/>
          </p:cNvSpPr>
          <p:nvPr/>
        </p:nvSpPr>
        <p:spPr bwMode="auto">
          <a:xfrm>
            <a:off x="533400" y="1524000"/>
            <a:ext cx="8458200" cy="0"/>
          </a:xfrm>
          <a:prstGeom prst="line">
            <a:avLst/>
          </a:prstGeom>
          <a:noFill/>
          <a:ln w="38100">
            <a:solidFill>
              <a:srgbClr val="E8BB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294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6294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9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/>
              <a:t>Talk Topic</a:t>
            </a:r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7162800" y="6610350"/>
            <a:ext cx="1828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fld id="{062B8545-E67B-4261-B9F0-CF8394FD6828}" type="slidenum">
              <a:rPr lang="en-US" sz="900"/>
              <a:pPr algn="r">
                <a:spcBef>
                  <a:spcPct val="50000"/>
                </a:spcBef>
                <a:defRPr/>
              </a:pPr>
              <a:t>‹#›</a:t>
            </a:fld>
            <a:endParaRPr lang="en-US" sz="9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0" r:id="rId2"/>
    <p:sldLayoutId id="2147483671" r:id="rId3"/>
    <p:sldLayoutId id="2147483672" r:id="rId4"/>
    <p:sldLayoutId id="2147483673" r:id="rId5"/>
  </p:sldLayoutIdLst>
  <p:hf sldNum="0"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B5527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B5527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B5527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B5527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B5527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B5527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B5527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B5527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B5527"/>
          </a:solidFill>
          <a:latin typeface="Arial" charset="0"/>
        </a:defRPr>
      </a:lvl9pPr>
    </p:titleStyle>
    <p:bodyStyle>
      <a:lvl1pPr marL="231775" indent="-231775" algn="l" rtl="0" eaLnBrk="1" fontAlgn="base" hangingPunct="1">
        <a:spcBef>
          <a:spcPct val="0"/>
        </a:spcBef>
        <a:spcAft>
          <a:spcPct val="0"/>
        </a:spcAft>
        <a:buClr>
          <a:srgbClr val="1B5527"/>
        </a:buClr>
        <a:buFont typeface="Wingdings" pitchFamily="2" charset="2"/>
        <a:buChar char="n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571500" indent="-225425" algn="l" rtl="0" eaLnBrk="1" fontAlgn="base" hangingPunct="1">
        <a:spcBef>
          <a:spcPct val="0"/>
        </a:spcBef>
        <a:spcAft>
          <a:spcPct val="10000"/>
        </a:spcAft>
        <a:buClr>
          <a:srgbClr val="1B5527"/>
        </a:buClr>
        <a:buSzPct val="110000"/>
        <a:buFont typeface="Symbol" pitchFamily="18" charset="2"/>
        <a:buChar char="·"/>
        <a:defRPr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0"/>
        </a:spcBef>
        <a:spcAft>
          <a:spcPct val="10000"/>
        </a:spcAft>
        <a:buClr>
          <a:srgbClr val="1B5527"/>
        </a:buClr>
        <a:buSzPct val="110000"/>
        <a:buFont typeface="Arial" charset="0"/>
        <a:buChar char="–"/>
        <a:defRPr sz="1600">
          <a:solidFill>
            <a:schemeClr val="tx1"/>
          </a:solidFill>
          <a:latin typeface="+mn-lt"/>
        </a:defRPr>
      </a:lvl3pPr>
      <a:lvl4pPr marL="1257300" indent="-228600" algn="l" rtl="0" eaLnBrk="1" fontAlgn="base" hangingPunct="1">
        <a:spcBef>
          <a:spcPct val="0"/>
        </a:spcBef>
        <a:spcAft>
          <a:spcPct val="10000"/>
        </a:spcAft>
        <a:buClr>
          <a:srgbClr val="1B5527"/>
        </a:buClr>
        <a:buChar char="•"/>
        <a:defRPr sz="1400">
          <a:solidFill>
            <a:schemeClr val="tx1"/>
          </a:solidFill>
          <a:latin typeface="+mn-lt"/>
        </a:defRPr>
      </a:lvl4pPr>
      <a:lvl5pPr marL="1600200" indent="-228600" algn="l" rtl="0" eaLnBrk="1" fontAlgn="base" hangingPunct="1">
        <a:spcBef>
          <a:spcPct val="0"/>
        </a:spcBef>
        <a:spcAft>
          <a:spcPct val="10000"/>
        </a:spcAft>
        <a:buClr>
          <a:srgbClr val="1B5527"/>
        </a:buClr>
        <a:buChar char="»"/>
        <a:defRPr sz="1200">
          <a:solidFill>
            <a:schemeClr val="tx1"/>
          </a:solidFill>
          <a:latin typeface="+mn-lt"/>
        </a:defRPr>
      </a:lvl5pPr>
      <a:lvl6pPr marL="2057400" indent="-228600" algn="l" rtl="0" eaLnBrk="1" fontAlgn="base" hangingPunct="1">
        <a:spcBef>
          <a:spcPct val="0"/>
        </a:spcBef>
        <a:spcAft>
          <a:spcPct val="10000"/>
        </a:spcAft>
        <a:buClr>
          <a:srgbClr val="1B5527"/>
        </a:buClr>
        <a:buChar char="»"/>
        <a:defRPr sz="1200">
          <a:solidFill>
            <a:schemeClr val="tx1"/>
          </a:solidFill>
          <a:latin typeface="+mn-lt"/>
        </a:defRPr>
      </a:lvl6pPr>
      <a:lvl7pPr marL="2514600" indent="-228600" algn="l" rtl="0" eaLnBrk="1" fontAlgn="base" hangingPunct="1">
        <a:spcBef>
          <a:spcPct val="0"/>
        </a:spcBef>
        <a:spcAft>
          <a:spcPct val="10000"/>
        </a:spcAft>
        <a:buClr>
          <a:srgbClr val="1B5527"/>
        </a:buClr>
        <a:buChar char="»"/>
        <a:defRPr sz="1200">
          <a:solidFill>
            <a:schemeClr val="tx1"/>
          </a:solidFill>
          <a:latin typeface="+mn-lt"/>
        </a:defRPr>
      </a:lvl7pPr>
      <a:lvl8pPr marL="2971800" indent="-228600" algn="l" rtl="0" eaLnBrk="1" fontAlgn="base" hangingPunct="1">
        <a:spcBef>
          <a:spcPct val="0"/>
        </a:spcBef>
        <a:spcAft>
          <a:spcPct val="10000"/>
        </a:spcAft>
        <a:buClr>
          <a:srgbClr val="1B5527"/>
        </a:buClr>
        <a:buChar char="»"/>
        <a:defRPr sz="1200">
          <a:solidFill>
            <a:schemeClr val="tx1"/>
          </a:solidFill>
          <a:latin typeface="+mn-lt"/>
        </a:defRPr>
      </a:lvl8pPr>
      <a:lvl9pPr marL="3429000" indent="-228600" algn="l" rtl="0" eaLnBrk="1" fontAlgn="base" hangingPunct="1">
        <a:spcBef>
          <a:spcPct val="0"/>
        </a:spcBef>
        <a:spcAft>
          <a:spcPct val="10000"/>
        </a:spcAft>
        <a:buClr>
          <a:srgbClr val="1B5527"/>
        </a:buClr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908175"/>
          </a:xfrm>
        </p:spPr>
        <p:txBody>
          <a:bodyPr/>
          <a:lstStyle/>
          <a:p>
            <a:r>
              <a:rPr lang="en-US" altLang="en-US" dirty="0"/>
              <a:t>DOELAP Assessor Training  </a:t>
            </a:r>
            <a:br>
              <a:rPr lang="en-US" altLang="en-US" dirty="0"/>
            </a:br>
            <a:r>
              <a:rPr lang="en-US" altLang="en-US" dirty="0"/>
              <a:t>Online Test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dirty="0"/>
              <a:t>September 12, 2023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400" dirty="0"/>
              <a:t>Questions?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September 12, 2023</a:t>
            </a:r>
          </a:p>
        </p:txBody>
      </p:sp>
    </p:spTree>
    <p:extLst>
      <p:ext uri="{BB962C8B-B14F-4D97-AF65-F5344CB8AC3E}">
        <p14:creationId xmlns:p14="http://schemas.microsoft.com/office/powerpoint/2010/main" val="3083046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dirty="0"/>
              <a:t>September 12, 2023</a:t>
            </a:r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Summary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077200" cy="4724400"/>
          </a:xfrm>
        </p:spPr>
        <p:txBody>
          <a:bodyPr/>
          <a:lstStyle/>
          <a:p>
            <a:pPr marL="0" indent="0" eaLnBrk="1" hangingPunct="1">
              <a:spcAft>
                <a:spcPct val="20000"/>
              </a:spcAft>
              <a:buNone/>
            </a:pPr>
            <a:endParaRPr lang="en-US" altLang="en-US" sz="1200" dirty="0"/>
          </a:p>
          <a:p>
            <a:pPr marL="0" indent="0" eaLnBrk="1" hangingPunct="1">
              <a:spcAft>
                <a:spcPct val="20000"/>
              </a:spcAft>
              <a:buNone/>
            </a:pPr>
            <a:r>
              <a:rPr lang="en-US" altLang="en-US" sz="2800" dirty="0"/>
              <a:t>The DOELAP assessor training test will need to be taken online:</a:t>
            </a:r>
          </a:p>
          <a:p>
            <a:pPr marL="403225" indent="0" eaLnBrk="1" hangingPunct="1">
              <a:spcAft>
                <a:spcPct val="20000"/>
              </a:spcAft>
              <a:buNone/>
            </a:pPr>
            <a:endParaRPr lang="en-US" altLang="en-US" sz="2400" dirty="0"/>
          </a:p>
          <a:p>
            <a:pPr marL="798513" indent="-395288" eaLnBrk="1" hangingPunct="1">
              <a:spcAft>
                <a:spcPct val="20000"/>
              </a:spcAft>
            </a:pPr>
            <a:r>
              <a:rPr lang="en-US" altLang="en-US" sz="2400" dirty="0"/>
              <a:t>The assessors can use the training presentations for the test. </a:t>
            </a:r>
          </a:p>
          <a:p>
            <a:pPr marL="403225" indent="0" eaLnBrk="1" hangingPunct="1">
              <a:spcAft>
                <a:spcPct val="20000"/>
              </a:spcAft>
              <a:buNone/>
            </a:pPr>
            <a:endParaRPr lang="en-US" altLang="en-US" sz="2400" dirty="0"/>
          </a:p>
          <a:p>
            <a:pPr marL="798513" indent="-395288" eaLnBrk="1" hangingPunct="1">
              <a:spcAft>
                <a:spcPts val="0"/>
              </a:spcAft>
            </a:pPr>
            <a:r>
              <a:rPr lang="en-US" altLang="en-US" sz="2400" dirty="0"/>
              <a:t>The training presentations will also be available on the RESL website under the DOELAP tab at </a:t>
            </a:r>
          </a:p>
          <a:p>
            <a:pPr marL="403225" indent="0">
              <a:spcAft>
                <a:spcPct val="20000"/>
              </a:spcAft>
              <a:buNone/>
            </a:pPr>
            <a:r>
              <a:rPr lang="en-US" altLang="en-US" sz="2400" dirty="0"/>
              <a:t>     https://www.id.energy.gov/resl/doelap.</a:t>
            </a:r>
          </a:p>
          <a:p>
            <a:pPr marL="798513" indent="-395288" eaLnBrk="1" hangingPunct="1">
              <a:spcAft>
                <a:spcPct val="20000"/>
              </a:spcAft>
            </a:pPr>
            <a:endParaRPr lang="en-US" alt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Email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08374"/>
            <a:ext cx="8229600" cy="914400"/>
          </a:xfrm>
        </p:spPr>
        <p:txBody>
          <a:bodyPr/>
          <a:lstStyle/>
          <a:p>
            <a:pPr marL="798513" indent="-395288">
              <a:spcAft>
                <a:spcPct val="20000"/>
              </a:spcAft>
            </a:pPr>
            <a:r>
              <a:rPr lang="en-US" altLang="en-US" dirty="0"/>
              <a:t>The training link and login instructions will be emailed to each assessor by the end of next week.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September 12, 2023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66" b="1166"/>
          <a:stretch/>
        </p:blipFill>
        <p:spPr bwMode="auto">
          <a:xfrm>
            <a:off x="1371600" y="1600200"/>
            <a:ext cx="6248400" cy="3938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50562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Login Screen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183" y="1676400"/>
            <a:ext cx="6858000" cy="3822192"/>
          </a:xfrm>
          <a:ln>
            <a:solidFill>
              <a:schemeClr val="tx1"/>
            </a:solidFill>
          </a:ln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September 12, 2023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27383" y="5678557"/>
            <a:ext cx="8229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31775" indent="-231775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1B5527"/>
              </a:buClr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1500" indent="-225425" algn="l" rtl="0" eaLnBrk="1" fontAlgn="base" hangingPunct="1">
              <a:spcBef>
                <a:spcPct val="0"/>
              </a:spcBef>
              <a:spcAft>
                <a:spcPct val="10000"/>
              </a:spcAft>
              <a:buClr>
                <a:srgbClr val="1B5527"/>
              </a:buClr>
              <a:buSzPct val="110000"/>
              <a:buFont typeface="Symbol" pitchFamily="18" charset="2"/>
              <a:buChar char="·"/>
              <a:defRPr>
                <a:solidFill>
                  <a:schemeClr val="tx1"/>
                </a:solidFill>
                <a:latin typeface="+mn-lt"/>
              </a:defRPr>
            </a:lvl2pPr>
            <a:lvl3pPr marL="914400" indent="-228600" algn="l" rtl="0" eaLnBrk="1" fontAlgn="base" hangingPunct="1">
              <a:spcBef>
                <a:spcPct val="0"/>
              </a:spcBef>
              <a:spcAft>
                <a:spcPct val="10000"/>
              </a:spcAft>
              <a:buClr>
                <a:srgbClr val="1B5527"/>
              </a:buClr>
              <a:buSzPct val="11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1257300" indent="-228600" algn="l" rtl="0" eaLnBrk="1" fontAlgn="base" hangingPunct="1">
              <a:spcBef>
                <a:spcPct val="0"/>
              </a:spcBef>
              <a:spcAft>
                <a:spcPct val="10000"/>
              </a:spcAft>
              <a:buClr>
                <a:srgbClr val="1B5527"/>
              </a:buClr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1600200" indent="-228600" algn="l" rtl="0" eaLnBrk="1" fontAlgn="base" hangingPunct="1">
              <a:spcBef>
                <a:spcPct val="0"/>
              </a:spcBef>
              <a:spcAft>
                <a:spcPct val="10000"/>
              </a:spcAft>
              <a:buClr>
                <a:srgbClr val="1B5527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5pPr>
            <a:lvl6pPr marL="2057400" indent="-228600" algn="l" rtl="0" eaLnBrk="1" fontAlgn="base" hangingPunct="1">
              <a:spcBef>
                <a:spcPct val="0"/>
              </a:spcBef>
              <a:spcAft>
                <a:spcPct val="10000"/>
              </a:spcAft>
              <a:buClr>
                <a:srgbClr val="1B5527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6pPr>
            <a:lvl7pPr marL="2514600" indent="-228600" algn="l" rtl="0" eaLnBrk="1" fontAlgn="base" hangingPunct="1">
              <a:spcBef>
                <a:spcPct val="0"/>
              </a:spcBef>
              <a:spcAft>
                <a:spcPct val="10000"/>
              </a:spcAft>
              <a:buClr>
                <a:srgbClr val="1B5527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7pPr>
            <a:lvl8pPr marL="2971800" indent="-228600" algn="l" rtl="0" eaLnBrk="1" fontAlgn="base" hangingPunct="1">
              <a:spcBef>
                <a:spcPct val="0"/>
              </a:spcBef>
              <a:spcAft>
                <a:spcPct val="10000"/>
              </a:spcAft>
              <a:buClr>
                <a:srgbClr val="1B5527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8pPr>
            <a:lvl9pPr marL="3429000" indent="-228600" algn="l" rtl="0" eaLnBrk="1" fontAlgn="base" hangingPunct="1">
              <a:spcBef>
                <a:spcPct val="0"/>
              </a:spcBef>
              <a:spcAft>
                <a:spcPct val="10000"/>
              </a:spcAft>
              <a:buClr>
                <a:srgbClr val="1B5527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798513" indent="-395288">
              <a:spcAft>
                <a:spcPct val="20000"/>
              </a:spcAft>
            </a:pPr>
            <a:r>
              <a:rPr lang="en-US" altLang="en-US" kern="0" dirty="0"/>
              <a:t>The username is the assessor’s email address.  Click on “Password Help” to receive a temporary password.</a:t>
            </a:r>
          </a:p>
          <a:p>
            <a:endParaRPr lang="en-US" kern="0" dirty="0"/>
          </a:p>
          <a:p>
            <a:pPr marL="0" indent="0">
              <a:buFont typeface="Wingdings" pitchFamily="2" charset="2"/>
              <a:buNone/>
            </a:pPr>
            <a:endParaRPr lang="en-US" kern="0" dirty="0"/>
          </a:p>
          <a:p>
            <a:endParaRPr lang="en-US" kern="0" dirty="0"/>
          </a:p>
          <a:p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957034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Choose Test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September 12, 2023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38200" y="1752600"/>
            <a:ext cx="7696200" cy="4763075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/>
          <p:cNvSpPr/>
          <p:nvPr/>
        </p:nvSpPr>
        <p:spPr>
          <a:xfrm>
            <a:off x="842481" y="3448337"/>
            <a:ext cx="1524000" cy="685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387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Out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September 12, 2023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23900" y="2133599"/>
            <a:ext cx="7696200" cy="4221249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/>
          <p:cNvSpPr/>
          <p:nvPr/>
        </p:nvSpPr>
        <p:spPr>
          <a:xfrm>
            <a:off x="914400" y="3733800"/>
            <a:ext cx="1524000" cy="685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390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Example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September 12, 2023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2000" y="1676400"/>
            <a:ext cx="7620000" cy="464820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31085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3429000" cy="4572000"/>
          </a:xfrm>
        </p:spPr>
        <p:txBody>
          <a:bodyPr/>
          <a:lstStyle/>
          <a:p>
            <a:r>
              <a:rPr lang="en-US" dirty="0"/>
              <a:t>After the test is finished, the score will appear on the screen indicated a pass or fail.</a:t>
            </a:r>
          </a:p>
          <a:p>
            <a:endParaRPr lang="en-US" dirty="0"/>
          </a:p>
          <a:p>
            <a:r>
              <a:rPr lang="en-US" dirty="0"/>
              <a:t>Assessors must get at least an 80% on the test to pass.</a:t>
            </a:r>
          </a:p>
          <a:p>
            <a:endParaRPr lang="en-US" dirty="0"/>
          </a:p>
          <a:p>
            <a:r>
              <a:rPr lang="en-US" dirty="0"/>
              <a:t>If an assessor fails the exam, they will only be allowed to retake it once.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September 12, 2023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91000" y="2005564"/>
            <a:ext cx="4038600" cy="37517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4876800" y="2005564"/>
            <a:ext cx="3352800" cy="30236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437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Information 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3048000" cy="472440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If an assessor fails the exam twice, they will be contacted by the Senior Technical Manager.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After the assessor passes the test, the training completion certificate will be emailed/mailed to them.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September 12, 2023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0" y="1981200"/>
            <a:ext cx="4296375" cy="451548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4571999" y="1981200"/>
            <a:ext cx="3534375" cy="3733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954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OE NE Format">
  <a:themeElements>
    <a:clrScheme name="DOE NE Larg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OE NE Larg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OE NE Larg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E NE Larg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E NE Larg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E NE Larg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E NE Larg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E NE Larg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E NE Larg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E NE Larg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E NE Larg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E NE Larg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E NE Larg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E NE Larg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DOE NE Format</Template>
  <TotalTime>280</TotalTime>
  <Words>246</Words>
  <Application>Microsoft Office PowerPoint</Application>
  <PresentationFormat>On-screen Show (4:3)</PresentationFormat>
  <Paragraphs>49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Symbol</vt:lpstr>
      <vt:lpstr>Wingdings</vt:lpstr>
      <vt:lpstr>DOE NE Format</vt:lpstr>
      <vt:lpstr>DOELAP Assessor Training   Online Test</vt:lpstr>
      <vt:lpstr>Summary</vt:lpstr>
      <vt:lpstr>Email Information</vt:lpstr>
      <vt:lpstr>Login Screen</vt:lpstr>
      <vt:lpstr>Choose Test</vt:lpstr>
      <vt:lpstr>Test Out</vt:lpstr>
      <vt:lpstr>Test Example</vt:lpstr>
      <vt:lpstr>Test Information</vt:lpstr>
      <vt:lpstr>Test Information (continued)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Smith, Michelle L</dc:creator>
  <cp:lastModifiedBy>Smith, Michelle L</cp:lastModifiedBy>
  <cp:revision>35</cp:revision>
  <dcterms:created xsi:type="dcterms:W3CDTF">2015-09-17T19:17:57Z</dcterms:created>
  <dcterms:modified xsi:type="dcterms:W3CDTF">2023-09-12T13:41:08Z</dcterms:modified>
</cp:coreProperties>
</file>